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59" r:id="rId9"/>
    <p:sldId id="261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03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F45E3-0EAB-4A95-B1EA-0309682A1D2C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E6F2D-80BC-4FCA-8694-4C37FCA932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2046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E6F2D-80BC-4FCA-8694-4C37FCA9329A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9428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E6F2D-80BC-4FCA-8694-4C37FCA9329A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942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5075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2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851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39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616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584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90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00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032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103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232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29B6A-A166-427A-B67E-5ED20B2BE090}" type="datetimeFigureOut">
              <a:rPr lang="fi-FI" smtClean="0"/>
              <a:t>30.8.2012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849A-FF77-41F5-9EBF-09807FFD1A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989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Muistot historian lähteinä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SLS:n</a:t>
            </a:r>
            <a:r>
              <a:rPr lang="fi-FI" dirty="0" smtClean="0"/>
              <a:t> asiakirjahallinnon asiantuntijan Juha Rauhamäen esitys </a:t>
            </a:r>
            <a:r>
              <a:rPr lang="fi-FI" dirty="0" smtClean="0"/>
              <a:t>28.8.2012 </a:t>
            </a:r>
            <a:r>
              <a:rPr lang="fi-FI" dirty="0" smtClean="0"/>
              <a:t>senioripäivillä Päiväkummussa</a:t>
            </a:r>
            <a:endParaRPr lang="fi-FI" dirty="0"/>
          </a:p>
        </p:txBody>
      </p:sp>
      <p:pic>
        <p:nvPicPr>
          <p:cNvPr id="4" name="Picture 3" descr="yläpalkki"/>
          <p:cNvPicPr>
            <a:picLocks noChangeAspect="1" noChangeArrowheads="1"/>
          </p:cNvPicPr>
          <p:nvPr/>
        </p:nvPicPr>
        <p:blipFill>
          <a:blip r:embed="rId2" cstate="print"/>
          <a:srcRect b="91933"/>
          <a:stretch>
            <a:fillRect/>
          </a:stretch>
        </p:blipFill>
        <p:spPr bwMode="auto">
          <a:xfrm>
            <a:off x="0" y="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Alapalkki"/>
          <p:cNvPicPr>
            <a:picLocks noChangeAspect="1" noChangeArrowheads="1"/>
          </p:cNvPicPr>
          <p:nvPr/>
        </p:nvPicPr>
        <p:blipFill>
          <a:blip r:embed="rId3" cstate="print"/>
          <a:srcRect t="89384"/>
          <a:stretch>
            <a:fillRect/>
          </a:stretch>
        </p:blipFill>
        <p:spPr bwMode="auto">
          <a:xfrm>
            <a:off x="0" y="6170612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506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läpalkki"/>
          <p:cNvPicPr>
            <a:picLocks noChangeAspect="1" noChangeArrowheads="1"/>
          </p:cNvPicPr>
          <p:nvPr/>
        </p:nvPicPr>
        <p:blipFill>
          <a:blip r:embed="rId2" cstate="print"/>
          <a:srcRect b="91933"/>
          <a:stretch>
            <a:fillRect/>
          </a:stretch>
        </p:blipFill>
        <p:spPr bwMode="auto">
          <a:xfrm>
            <a:off x="0" y="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Alapalkki"/>
          <p:cNvPicPr>
            <a:picLocks noChangeAspect="1" noChangeArrowheads="1"/>
          </p:cNvPicPr>
          <p:nvPr/>
        </p:nvPicPr>
        <p:blipFill>
          <a:blip r:embed="rId3" cstate="print"/>
          <a:srcRect t="89384"/>
          <a:stretch>
            <a:fillRect/>
          </a:stretch>
        </p:blipFill>
        <p:spPr bwMode="auto">
          <a:xfrm>
            <a:off x="0" y="6170612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Niin olen nyt minäkin, otettuani alusta asti kaikesta tarkan selon, päättänyt kirjoittaa yhtenäisen esityksen sinua varten, kunnioitettu </a:t>
            </a:r>
            <a:r>
              <a:rPr lang="fi-FI" dirty="0" err="1" smtClean="0"/>
              <a:t>Teofilos</a:t>
            </a:r>
            <a:r>
              <a:rPr lang="fi-FI" dirty="0" smtClean="0"/>
              <a:t>,  jotta tietäisit, kuinka luotettavaa sinulle annettu opetus on.</a:t>
            </a:r>
          </a:p>
          <a:p>
            <a:pPr marL="0" indent="0">
              <a:buNone/>
            </a:pPr>
            <a:r>
              <a:rPr lang="fi-FI" dirty="0" smtClean="0"/>
              <a:t>    				- </a:t>
            </a:r>
            <a:r>
              <a:rPr lang="fi-FI" dirty="0" err="1" smtClean="0"/>
              <a:t>Luuk</a:t>
            </a:r>
            <a:r>
              <a:rPr lang="fi-FI" dirty="0" smtClean="0"/>
              <a:t>. 1: 3 - 4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95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läpalkki"/>
          <p:cNvPicPr>
            <a:picLocks noChangeAspect="1" noChangeArrowheads="1"/>
          </p:cNvPicPr>
          <p:nvPr/>
        </p:nvPicPr>
        <p:blipFill>
          <a:blip r:embed="rId2" cstate="print"/>
          <a:srcRect b="91933"/>
          <a:stretch>
            <a:fillRect/>
          </a:stretch>
        </p:blipFill>
        <p:spPr bwMode="auto">
          <a:xfrm>
            <a:off x="0" y="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Alapalkki"/>
          <p:cNvPicPr>
            <a:picLocks noChangeAspect="1" noChangeArrowheads="1"/>
          </p:cNvPicPr>
          <p:nvPr/>
        </p:nvPicPr>
        <p:blipFill>
          <a:blip r:embed="rId3" cstate="print"/>
          <a:srcRect t="89384"/>
          <a:stretch>
            <a:fillRect/>
          </a:stretch>
        </p:blipFill>
        <p:spPr bwMode="auto">
          <a:xfrm>
            <a:off x="0" y="6170612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pic>
        <p:nvPicPr>
          <p:cNvPr id="1026" name="Picture 2" descr="\\Fp1\redirect\jura\My Documents\Omat kuvatiedostot\Kuvakaappaukset\paper-stac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980728"/>
            <a:ext cx="4041799" cy="466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1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läpalkki"/>
          <p:cNvPicPr>
            <a:picLocks noChangeAspect="1" noChangeArrowheads="1"/>
          </p:cNvPicPr>
          <p:nvPr/>
        </p:nvPicPr>
        <p:blipFill>
          <a:blip r:embed="rId2" cstate="print"/>
          <a:srcRect b="91933"/>
          <a:stretch>
            <a:fillRect/>
          </a:stretch>
        </p:blipFill>
        <p:spPr bwMode="auto">
          <a:xfrm>
            <a:off x="0" y="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Alapalkki"/>
          <p:cNvPicPr>
            <a:picLocks noChangeAspect="1" noChangeArrowheads="1"/>
          </p:cNvPicPr>
          <p:nvPr/>
        </p:nvPicPr>
        <p:blipFill>
          <a:blip r:embed="rId3" cstate="print"/>
          <a:srcRect t="89384"/>
          <a:stretch>
            <a:fillRect/>
          </a:stretch>
        </p:blipFill>
        <p:spPr bwMode="auto">
          <a:xfrm>
            <a:off x="0" y="6170612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85 henkilöarkistoa </a:t>
            </a:r>
            <a:r>
              <a:rPr lang="fi-FI" dirty="0"/>
              <a:t>L</a:t>
            </a:r>
            <a:r>
              <a:rPr lang="fi-FI" dirty="0" smtClean="0"/>
              <a:t>ähetysseuran arkistossa</a:t>
            </a:r>
          </a:p>
          <a:p>
            <a:r>
              <a:rPr lang="fi-FI" dirty="0" smtClean="0"/>
              <a:t>Suurin osa vapaassa käytössä</a:t>
            </a:r>
          </a:p>
          <a:p>
            <a:r>
              <a:rPr lang="fi-FI" dirty="0" smtClean="0"/>
              <a:t>Osaa säilytetään Kansallisarkiston päätoimipisteessä</a:t>
            </a:r>
          </a:p>
          <a:p>
            <a:r>
              <a:rPr lang="fi-FI" dirty="0" smtClean="0"/>
              <a:t>Suomen Lähetysseuran arkisto on käytetyin yksityisarkisto Kansallisarkistossa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65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läpalkki"/>
          <p:cNvPicPr>
            <a:picLocks noChangeAspect="1" noChangeArrowheads="1"/>
          </p:cNvPicPr>
          <p:nvPr/>
        </p:nvPicPr>
        <p:blipFill>
          <a:blip r:embed="rId2" cstate="print"/>
          <a:srcRect b="91933"/>
          <a:stretch>
            <a:fillRect/>
          </a:stretch>
        </p:blipFill>
        <p:spPr bwMode="auto">
          <a:xfrm>
            <a:off x="0" y="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Alapalkki"/>
          <p:cNvPicPr>
            <a:picLocks noChangeAspect="1" noChangeArrowheads="1"/>
          </p:cNvPicPr>
          <p:nvPr/>
        </p:nvPicPr>
        <p:blipFill>
          <a:blip r:embed="rId3" cstate="print"/>
          <a:srcRect t="89384"/>
          <a:stretch>
            <a:fillRect/>
          </a:stretch>
        </p:blipFill>
        <p:spPr bwMode="auto">
          <a:xfrm>
            <a:off x="0" y="6170612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Henkilöarkiston luovuttajan kanssa solmitaan luovutussopimus, joka säätelee arkiston käyttöä.</a:t>
            </a:r>
          </a:p>
          <a:p>
            <a:r>
              <a:rPr lang="fi-FI" dirty="0" smtClean="0"/>
              <a:t>Arkiston luovuttaja voi vaikuttaa luovutussopimuksen sisältöön </a:t>
            </a:r>
            <a:r>
              <a:rPr lang="fi-FI" smtClean="0"/>
              <a:t>ja ehtoihin.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288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läpalkki"/>
          <p:cNvPicPr>
            <a:picLocks noChangeAspect="1" noChangeArrowheads="1"/>
          </p:cNvPicPr>
          <p:nvPr/>
        </p:nvPicPr>
        <p:blipFill>
          <a:blip r:embed="rId2" cstate="print"/>
          <a:srcRect b="91933"/>
          <a:stretch>
            <a:fillRect/>
          </a:stretch>
        </p:blipFill>
        <p:spPr bwMode="auto">
          <a:xfrm>
            <a:off x="0" y="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Alapalkki"/>
          <p:cNvPicPr>
            <a:picLocks noChangeAspect="1" noChangeArrowheads="1"/>
          </p:cNvPicPr>
          <p:nvPr/>
        </p:nvPicPr>
        <p:blipFill>
          <a:blip r:embed="rId3" cstate="print"/>
          <a:srcRect t="89384"/>
          <a:stretch>
            <a:fillRect/>
          </a:stretch>
        </p:blipFill>
        <p:spPr bwMode="auto">
          <a:xfrm>
            <a:off x="0" y="6170612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Henkilöarkiston järjestäminen </a:t>
            </a:r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Tutustuminen arkistonmuodostajaan eli asiakirjojen eli henkilöön, jolle on kertynyt asiakirjoja</a:t>
            </a:r>
          </a:p>
          <a:p>
            <a:r>
              <a:rPr lang="fi-FI" dirty="0" smtClean="0"/>
              <a:t>Alkuinventointi</a:t>
            </a:r>
          </a:p>
          <a:p>
            <a:r>
              <a:rPr lang="fi-FI" dirty="0" smtClean="0"/>
              <a:t>Inventointi</a:t>
            </a:r>
          </a:p>
          <a:p>
            <a:r>
              <a:rPr lang="fi-FI" dirty="0" smtClean="0"/>
              <a:t>Aineiston ryhmittely- ja järjestämisperiaatteet</a:t>
            </a:r>
          </a:p>
        </p:txBody>
      </p:sp>
    </p:spTree>
    <p:extLst>
      <p:ext uri="{BB962C8B-B14F-4D97-AF65-F5344CB8AC3E}">
        <p14:creationId xmlns:p14="http://schemas.microsoft.com/office/powerpoint/2010/main" val="30463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läpalkki"/>
          <p:cNvPicPr>
            <a:picLocks noChangeAspect="1" noChangeArrowheads="1"/>
          </p:cNvPicPr>
          <p:nvPr/>
        </p:nvPicPr>
        <p:blipFill>
          <a:blip r:embed="rId2" cstate="print"/>
          <a:srcRect b="91933"/>
          <a:stretch>
            <a:fillRect/>
          </a:stretch>
        </p:blipFill>
        <p:spPr bwMode="auto">
          <a:xfrm>
            <a:off x="0" y="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Alapalkki"/>
          <p:cNvPicPr>
            <a:picLocks noChangeAspect="1" noChangeArrowheads="1"/>
          </p:cNvPicPr>
          <p:nvPr/>
        </p:nvPicPr>
        <p:blipFill>
          <a:blip r:embed="rId3" cstate="print"/>
          <a:srcRect t="89384"/>
          <a:stretch>
            <a:fillRect/>
          </a:stretch>
        </p:blipFill>
        <p:spPr bwMode="auto">
          <a:xfrm>
            <a:off x="0" y="6170612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/>
          </a:bodyPr>
          <a:lstStyle/>
          <a:p>
            <a:r>
              <a:rPr lang="fi-FI" sz="3200" dirty="0"/>
              <a:t>Aineiston </a:t>
            </a:r>
            <a:r>
              <a:rPr lang="fi-FI" sz="3200" dirty="0" smtClean="0"/>
              <a:t>ryhmittelyperiaatteet</a:t>
            </a:r>
            <a:endParaRPr lang="fi-FI" sz="3200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I </a:t>
            </a:r>
            <a:r>
              <a:rPr lang="fi-FI" dirty="0" err="1" smtClean="0"/>
              <a:t>Biographica</a:t>
            </a:r>
            <a:endParaRPr lang="fi-FI" dirty="0" smtClean="0"/>
          </a:p>
          <a:p>
            <a:r>
              <a:rPr lang="fi-FI" dirty="0" smtClean="0"/>
              <a:t>II Kirjeenvaihto</a:t>
            </a:r>
          </a:p>
          <a:p>
            <a:r>
              <a:rPr lang="fi-FI" dirty="0" smtClean="0"/>
              <a:t>III Konseptit</a:t>
            </a:r>
          </a:p>
          <a:p>
            <a:r>
              <a:rPr lang="fi-FI" dirty="0" smtClean="0"/>
              <a:t>IV Toiminta-asiakirjat</a:t>
            </a:r>
          </a:p>
          <a:p>
            <a:r>
              <a:rPr lang="fi-FI" dirty="0" smtClean="0"/>
              <a:t>V Lehtileikkeet ja painotuotteet</a:t>
            </a:r>
          </a:p>
          <a:p>
            <a:r>
              <a:rPr lang="fi-FI" dirty="0" smtClean="0"/>
              <a:t>VI Valokuvat</a:t>
            </a:r>
          </a:p>
          <a:p>
            <a:r>
              <a:rPr lang="fi-FI" dirty="0" smtClean="0"/>
              <a:t>VII (toiset arkistonmuodostajat)</a:t>
            </a:r>
          </a:p>
        </p:txBody>
      </p:sp>
    </p:spTree>
    <p:extLst>
      <p:ext uri="{BB962C8B-B14F-4D97-AF65-F5344CB8AC3E}">
        <p14:creationId xmlns:p14="http://schemas.microsoft.com/office/powerpoint/2010/main" val="413093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läpalkki"/>
          <p:cNvPicPr>
            <a:picLocks noChangeAspect="1" noChangeArrowheads="1"/>
          </p:cNvPicPr>
          <p:nvPr/>
        </p:nvPicPr>
        <p:blipFill>
          <a:blip r:embed="rId3" cstate="print"/>
          <a:srcRect b="91933"/>
          <a:stretch>
            <a:fillRect/>
          </a:stretch>
        </p:blipFill>
        <p:spPr bwMode="auto">
          <a:xfrm>
            <a:off x="0" y="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Alapalkki"/>
          <p:cNvPicPr>
            <a:picLocks noChangeAspect="1" noChangeArrowheads="1"/>
          </p:cNvPicPr>
          <p:nvPr/>
        </p:nvPicPr>
        <p:blipFill>
          <a:blip r:embed="rId4" cstate="print"/>
          <a:srcRect t="89384"/>
          <a:stretch>
            <a:fillRect/>
          </a:stretch>
        </p:blipFill>
        <p:spPr bwMode="auto">
          <a:xfrm>
            <a:off x="0" y="6170612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r>
              <a:rPr lang="fi-FI" dirty="0" smtClean="0"/>
              <a:t>Keitä kuvassa on? Missä kuva on otettu ja koska? Kuka oli kenties kuvaajana?</a:t>
            </a:r>
            <a:endParaRPr lang="fi-FI" dirty="0"/>
          </a:p>
        </p:txBody>
      </p:sp>
      <p:pic>
        <p:nvPicPr>
          <p:cNvPr id="2052" name="Picture 4" descr="http://www.viuruniemi.fi/images/Antikaiset_vihkimatkalla18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22288"/>
            <a:ext cx="6552728" cy="437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99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läpalkki"/>
          <p:cNvPicPr>
            <a:picLocks noChangeAspect="1" noChangeArrowheads="1"/>
          </p:cNvPicPr>
          <p:nvPr/>
        </p:nvPicPr>
        <p:blipFill>
          <a:blip r:embed="rId3" cstate="print"/>
          <a:srcRect b="91933"/>
          <a:stretch>
            <a:fillRect/>
          </a:stretch>
        </p:blipFill>
        <p:spPr bwMode="auto">
          <a:xfrm>
            <a:off x="0" y="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Alapalkki"/>
          <p:cNvPicPr>
            <a:picLocks noChangeAspect="1" noChangeArrowheads="1"/>
          </p:cNvPicPr>
          <p:nvPr/>
        </p:nvPicPr>
        <p:blipFill>
          <a:blip r:embed="rId4" cstate="print"/>
          <a:srcRect t="89384"/>
          <a:stretch>
            <a:fillRect/>
          </a:stretch>
        </p:blipFill>
        <p:spPr bwMode="auto">
          <a:xfrm>
            <a:off x="0" y="6170612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isällön paikkamerkki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pPr marL="0" indent="0" algn="ctr">
              <a:buNone/>
            </a:pPr>
            <a:r>
              <a:rPr lang="fi-FI" sz="4000" dirty="0" smtClean="0"/>
              <a:t>Kiitos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153350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143</Words>
  <Application>Microsoft Office PowerPoint</Application>
  <PresentationFormat>Näytössä katseltava diaesitys (4:3)</PresentationFormat>
  <Paragraphs>36</Paragraphs>
  <Slides>9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Office-teema</vt:lpstr>
      <vt:lpstr>Muistot historian lähteinä</vt:lpstr>
      <vt:lpstr>PowerPoint-esitys</vt:lpstr>
      <vt:lpstr>PowerPoint-esitys</vt:lpstr>
      <vt:lpstr>PowerPoint-esitys</vt:lpstr>
      <vt:lpstr>PowerPoint-esitys</vt:lpstr>
      <vt:lpstr>Henkilöarkiston järjestäminen </vt:lpstr>
      <vt:lpstr>Aineiston ryhmittelyperiaatteet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jura</dc:creator>
  <cp:lastModifiedBy>Pekka</cp:lastModifiedBy>
  <cp:revision>36</cp:revision>
  <dcterms:created xsi:type="dcterms:W3CDTF">2012-07-31T07:34:59Z</dcterms:created>
  <dcterms:modified xsi:type="dcterms:W3CDTF">2012-08-30T09:59:39Z</dcterms:modified>
</cp:coreProperties>
</file>